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8" r:id="rId2"/>
    <p:sldId id="259" r:id="rId3"/>
    <p:sldId id="257" r:id="rId4"/>
    <p:sldId id="323" r:id="rId5"/>
    <p:sldId id="324" r:id="rId6"/>
    <p:sldId id="263" r:id="rId7"/>
    <p:sldId id="267" r:id="rId8"/>
    <p:sldId id="269" r:id="rId9"/>
    <p:sldId id="325" r:id="rId10"/>
    <p:sldId id="326" r:id="rId11"/>
    <p:sldId id="328" r:id="rId12"/>
    <p:sldId id="327" r:id="rId13"/>
    <p:sldId id="329" r:id="rId14"/>
    <p:sldId id="331" r:id="rId15"/>
    <p:sldId id="330" r:id="rId16"/>
    <p:sldId id="332" r:id="rId17"/>
    <p:sldId id="336" r:id="rId18"/>
    <p:sldId id="337" r:id="rId19"/>
    <p:sldId id="341" r:id="rId20"/>
    <p:sldId id="338" r:id="rId21"/>
    <p:sldId id="334" r:id="rId22"/>
    <p:sldId id="333" r:id="rId23"/>
    <p:sldId id="335" r:id="rId24"/>
    <p:sldId id="339" r:id="rId25"/>
    <p:sldId id="34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12"/>
    <p:restoredTop sz="81944"/>
  </p:normalViewPr>
  <p:slideViewPr>
    <p:cSldViewPr snapToGrid="0" snapToObjects="1">
      <p:cViewPr varScale="1">
        <p:scale>
          <a:sx n="90" d="100"/>
          <a:sy n="90" d="100"/>
        </p:scale>
        <p:origin x="10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BBE115-9626-A34B-A533-CB563358129E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7A3078-F986-B942-BA04-13AAA1A7E37D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1800" dirty="0"/>
            <a:t>adversarial </a:t>
          </a:r>
        </a:p>
        <a:p>
          <a:r>
            <a:rPr lang="en-US" sz="1800" dirty="0"/>
            <a:t>examples</a:t>
          </a:r>
        </a:p>
      </dgm:t>
    </dgm:pt>
    <dgm:pt modelId="{F2A8A85F-EE36-D948-AB08-1839F5E39291}" type="parTrans" cxnId="{3EB906AF-DF7B-344D-81AE-A1B2DB96FFCE}">
      <dgm:prSet/>
      <dgm:spPr/>
      <dgm:t>
        <a:bodyPr/>
        <a:lstStyle/>
        <a:p>
          <a:endParaRPr lang="en-US"/>
        </a:p>
      </dgm:t>
    </dgm:pt>
    <dgm:pt modelId="{057ABB14-C51C-1A43-8F38-D5C1E2561487}" type="sibTrans" cxnId="{3EB906AF-DF7B-344D-81AE-A1B2DB96FFCE}">
      <dgm:prSet/>
      <dgm:spPr>
        <a:solidFill>
          <a:srgbClr val="7030A0"/>
        </a:solidFill>
      </dgm:spPr>
      <dgm:t>
        <a:bodyPr/>
        <a:lstStyle/>
        <a:p>
          <a:endParaRPr lang="en-US"/>
        </a:p>
      </dgm:t>
    </dgm:pt>
    <dgm:pt modelId="{1406072B-9F28-1E49-BAD7-932A5D340E8D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Train</a:t>
          </a:r>
        </a:p>
      </dgm:t>
    </dgm:pt>
    <dgm:pt modelId="{FB771BF4-B8B0-394B-B717-BF22535CC836}" type="parTrans" cxnId="{C4BDD53E-68A2-3F4E-8752-F5B1459E0D91}">
      <dgm:prSet/>
      <dgm:spPr/>
      <dgm:t>
        <a:bodyPr/>
        <a:lstStyle/>
        <a:p>
          <a:endParaRPr lang="en-US"/>
        </a:p>
      </dgm:t>
    </dgm:pt>
    <dgm:pt modelId="{E97085C8-3F2E-0D4B-B6CC-EDDF5692F20D}" type="sibTrans" cxnId="{C4BDD53E-68A2-3F4E-8752-F5B1459E0D91}">
      <dgm:prSet/>
      <dgm:spPr>
        <a:solidFill>
          <a:srgbClr val="7030A0"/>
        </a:solidFill>
      </dgm:spPr>
      <dgm:t>
        <a:bodyPr/>
        <a:lstStyle/>
        <a:p>
          <a:endParaRPr lang="en-US"/>
        </a:p>
      </dgm:t>
    </dgm:pt>
    <dgm:pt modelId="{AE49AFB3-7BAD-B145-AC69-EF67C1FC3DE2}" type="pres">
      <dgm:prSet presAssocID="{A3BBE115-9626-A34B-A533-CB563358129E}" presName="cycle" presStyleCnt="0">
        <dgm:presLayoutVars>
          <dgm:dir/>
          <dgm:resizeHandles val="exact"/>
        </dgm:presLayoutVars>
      </dgm:prSet>
      <dgm:spPr/>
    </dgm:pt>
    <dgm:pt modelId="{9A4C09E2-8D95-3E48-B71B-D7FA4A64120A}" type="pres">
      <dgm:prSet presAssocID="{B27A3078-F986-B942-BA04-13AAA1A7E37D}" presName="node" presStyleLbl="node1" presStyleIdx="0" presStyleCnt="2">
        <dgm:presLayoutVars>
          <dgm:bulletEnabled val="1"/>
        </dgm:presLayoutVars>
      </dgm:prSet>
      <dgm:spPr/>
    </dgm:pt>
    <dgm:pt modelId="{F937C9F3-1BC0-AA42-BC42-05BAEA4381B1}" type="pres">
      <dgm:prSet presAssocID="{057ABB14-C51C-1A43-8F38-D5C1E2561487}" presName="sibTrans" presStyleLbl="sibTrans2D1" presStyleIdx="0" presStyleCnt="2"/>
      <dgm:spPr/>
    </dgm:pt>
    <dgm:pt modelId="{91CE0067-A2D5-E648-87EA-2D8464311E21}" type="pres">
      <dgm:prSet presAssocID="{057ABB14-C51C-1A43-8F38-D5C1E2561487}" presName="connectorText" presStyleLbl="sibTrans2D1" presStyleIdx="0" presStyleCnt="2"/>
      <dgm:spPr/>
    </dgm:pt>
    <dgm:pt modelId="{A00DF2D9-05C8-AF4C-84FE-48B41FDAC623}" type="pres">
      <dgm:prSet presAssocID="{1406072B-9F28-1E49-BAD7-932A5D340E8D}" presName="node" presStyleLbl="node1" presStyleIdx="1" presStyleCnt="2">
        <dgm:presLayoutVars>
          <dgm:bulletEnabled val="1"/>
        </dgm:presLayoutVars>
      </dgm:prSet>
      <dgm:spPr/>
    </dgm:pt>
    <dgm:pt modelId="{2296FD43-469D-6144-A7DC-3D02AA6661CF}" type="pres">
      <dgm:prSet presAssocID="{E97085C8-3F2E-0D4B-B6CC-EDDF5692F20D}" presName="sibTrans" presStyleLbl="sibTrans2D1" presStyleIdx="1" presStyleCnt="2"/>
      <dgm:spPr/>
    </dgm:pt>
    <dgm:pt modelId="{B7327472-36CC-1148-9D62-D973DAB30A61}" type="pres">
      <dgm:prSet presAssocID="{E97085C8-3F2E-0D4B-B6CC-EDDF5692F20D}" presName="connectorText" presStyleLbl="sibTrans2D1" presStyleIdx="1" presStyleCnt="2"/>
      <dgm:spPr/>
    </dgm:pt>
  </dgm:ptLst>
  <dgm:cxnLst>
    <dgm:cxn modelId="{DEF27914-76C6-744A-A2F0-947C507F81F2}" type="presOf" srcId="{A3BBE115-9626-A34B-A533-CB563358129E}" destId="{AE49AFB3-7BAD-B145-AC69-EF67C1FC3DE2}" srcOrd="0" destOrd="0" presId="urn:microsoft.com/office/officeart/2005/8/layout/cycle2"/>
    <dgm:cxn modelId="{D94A9016-2532-E54F-9AF6-DFA3ED9C40D6}" type="presOf" srcId="{057ABB14-C51C-1A43-8F38-D5C1E2561487}" destId="{91CE0067-A2D5-E648-87EA-2D8464311E21}" srcOrd="1" destOrd="0" presId="urn:microsoft.com/office/officeart/2005/8/layout/cycle2"/>
    <dgm:cxn modelId="{9535B332-1F3F-FE40-BE98-CBE3D3A39A06}" type="presOf" srcId="{1406072B-9F28-1E49-BAD7-932A5D340E8D}" destId="{A00DF2D9-05C8-AF4C-84FE-48B41FDAC623}" srcOrd="0" destOrd="0" presId="urn:microsoft.com/office/officeart/2005/8/layout/cycle2"/>
    <dgm:cxn modelId="{C4BDD53E-68A2-3F4E-8752-F5B1459E0D91}" srcId="{A3BBE115-9626-A34B-A533-CB563358129E}" destId="{1406072B-9F28-1E49-BAD7-932A5D340E8D}" srcOrd="1" destOrd="0" parTransId="{FB771BF4-B8B0-394B-B717-BF22535CC836}" sibTransId="{E97085C8-3F2E-0D4B-B6CC-EDDF5692F20D}"/>
    <dgm:cxn modelId="{36560750-C729-7B4C-A641-0B8E0033DA6B}" type="presOf" srcId="{E97085C8-3F2E-0D4B-B6CC-EDDF5692F20D}" destId="{B7327472-36CC-1148-9D62-D973DAB30A61}" srcOrd="1" destOrd="0" presId="urn:microsoft.com/office/officeart/2005/8/layout/cycle2"/>
    <dgm:cxn modelId="{1666C363-9E92-9141-B7D0-33609732053F}" type="presOf" srcId="{E97085C8-3F2E-0D4B-B6CC-EDDF5692F20D}" destId="{2296FD43-469D-6144-A7DC-3D02AA6661CF}" srcOrd="0" destOrd="0" presId="urn:microsoft.com/office/officeart/2005/8/layout/cycle2"/>
    <dgm:cxn modelId="{3358C28E-D98D-7B4E-9059-055126EDFB13}" type="presOf" srcId="{B27A3078-F986-B942-BA04-13AAA1A7E37D}" destId="{9A4C09E2-8D95-3E48-B71B-D7FA4A64120A}" srcOrd="0" destOrd="0" presId="urn:microsoft.com/office/officeart/2005/8/layout/cycle2"/>
    <dgm:cxn modelId="{3EB906AF-DF7B-344D-81AE-A1B2DB96FFCE}" srcId="{A3BBE115-9626-A34B-A533-CB563358129E}" destId="{B27A3078-F986-B942-BA04-13AAA1A7E37D}" srcOrd="0" destOrd="0" parTransId="{F2A8A85F-EE36-D948-AB08-1839F5E39291}" sibTransId="{057ABB14-C51C-1A43-8F38-D5C1E2561487}"/>
    <dgm:cxn modelId="{A05755CB-9E27-5F4D-80F7-EE02C8B2D351}" type="presOf" srcId="{057ABB14-C51C-1A43-8F38-D5C1E2561487}" destId="{F937C9F3-1BC0-AA42-BC42-05BAEA4381B1}" srcOrd="0" destOrd="0" presId="urn:microsoft.com/office/officeart/2005/8/layout/cycle2"/>
    <dgm:cxn modelId="{0F559A7C-71FE-BB43-B9EB-B51A53F4D5FF}" type="presParOf" srcId="{AE49AFB3-7BAD-B145-AC69-EF67C1FC3DE2}" destId="{9A4C09E2-8D95-3E48-B71B-D7FA4A64120A}" srcOrd="0" destOrd="0" presId="urn:microsoft.com/office/officeart/2005/8/layout/cycle2"/>
    <dgm:cxn modelId="{A3EC6EA6-3CDA-4648-98A8-006181926928}" type="presParOf" srcId="{AE49AFB3-7BAD-B145-AC69-EF67C1FC3DE2}" destId="{F937C9F3-1BC0-AA42-BC42-05BAEA4381B1}" srcOrd="1" destOrd="0" presId="urn:microsoft.com/office/officeart/2005/8/layout/cycle2"/>
    <dgm:cxn modelId="{E9A70E42-FF1D-4C4E-AD80-16BB1472659F}" type="presParOf" srcId="{F937C9F3-1BC0-AA42-BC42-05BAEA4381B1}" destId="{91CE0067-A2D5-E648-87EA-2D8464311E21}" srcOrd="0" destOrd="0" presId="urn:microsoft.com/office/officeart/2005/8/layout/cycle2"/>
    <dgm:cxn modelId="{D5259B37-BBB1-4B4D-8F6B-A9DCF28F0F23}" type="presParOf" srcId="{AE49AFB3-7BAD-B145-AC69-EF67C1FC3DE2}" destId="{A00DF2D9-05C8-AF4C-84FE-48B41FDAC623}" srcOrd="2" destOrd="0" presId="urn:microsoft.com/office/officeart/2005/8/layout/cycle2"/>
    <dgm:cxn modelId="{68F8E33B-C976-514E-801D-A367E814162D}" type="presParOf" srcId="{AE49AFB3-7BAD-B145-AC69-EF67C1FC3DE2}" destId="{2296FD43-469D-6144-A7DC-3D02AA6661CF}" srcOrd="3" destOrd="0" presId="urn:microsoft.com/office/officeart/2005/8/layout/cycle2"/>
    <dgm:cxn modelId="{4E05AD69-D5EF-F147-A0A5-4338E973537D}" type="presParOf" srcId="{2296FD43-469D-6144-A7DC-3D02AA6661CF}" destId="{B7327472-36CC-1148-9D62-D973DAB30A61}" srcOrd="0" destOrd="0" presId="urn:microsoft.com/office/officeart/2005/8/layout/cycle2"/>
  </dgm:cxnLst>
  <dgm:bg>
    <a:solidFill>
      <a:srgbClr val="7030A0">
        <a:alpha val="30000"/>
      </a:srgb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4C09E2-8D95-3E48-B71B-D7FA4A64120A}">
      <dsp:nvSpPr>
        <dsp:cNvPr id="0" name=""/>
        <dsp:cNvSpPr/>
      </dsp:nvSpPr>
      <dsp:spPr>
        <a:xfrm>
          <a:off x="800" y="436235"/>
          <a:ext cx="1430461" cy="1430461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adversarial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examples</a:t>
          </a:r>
        </a:p>
      </dsp:txBody>
      <dsp:txXfrm>
        <a:off x="210286" y="645721"/>
        <a:ext cx="1011489" cy="1011489"/>
      </dsp:txXfrm>
    </dsp:sp>
    <dsp:sp modelId="{F937C9F3-1BC0-AA42-BC42-05BAEA4381B1}">
      <dsp:nvSpPr>
        <dsp:cNvPr id="0" name=""/>
        <dsp:cNvSpPr/>
      </dsp:nvSpPr>
      <dsp:spPr>
        <a:xfrm>
          <a:off x="1319722" y="234081"/>
          <a:ext cx="891493" cy="482780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1319722" y="330637"/>
        <a:ext cx="746659" cy="289668"/>
      </dsp:txXfrm>
    </dsp:sp>
    <dsp:sp modelId="{A00DF2D9-05C8-AF4C-84FE-48B41FDAC623}">
      <dsp:nvSpPr>
        <dsp:cNvPr id="0" name=""/>
        <dsp:cNvSpPr/>
      </dsp:nvSpPr>
      <dsp:spPr>
        <a:xfrm>
          <a:off x="2150138" y="436235"/>
          <a:ext cx="1430461" cy="1430461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Train</a:t>
          </a:r>
        </a:p>
      </dsp:txBody>
      <dsp:txXfrm>
        <a:off x="2359624" y="645721"/>
        <a:ext cx="1011489" cy="1011489"/>
      </dsp:txXfrm>
    </dsp:sp>
    <dsp:sp modelId="{2296FD43-469D-6144-A7DC-3D02AA6661CF}">
      <dsp:nvSpPr>
        <dsp:cNvPr id="0" name=""/>
        <dsp:cNvSpPr/>
      </dsp:nvSpPr>
      <dsp:spPr>
        <a:xfrm rot="10800000">
          <a:off x="1370184" y="1586070"/>
          <a:ext cx="891493" cy="482780"/>
        </a:xfrm>
        <a:prstGeom prst="rightArrow">
          <a:avLst>
            <a:gd name="adj1" fmla="val 60000"/>
            <a:gd name="adj2" fmla="val 50000"/>
          </a:avLst>
        </a:prstGeom>
        <a:solidFill>
          <a:srgbClr val="7030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0800000">
        <a:off x="1515018" y="1682626"/>
        <a:ext cx="746659" cy="2896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087A9-1287-E146-85A4-FCF2AC0165AE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832DE-B21B-7B4C-8EB3-89EB59381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2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832DE-B21B-7B4C-8EB3-89EB593814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95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d0d15b489_1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5d0d15b489_1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guess all of you agree the fact the deep neural network  have achieved phenomenal success in many tasks.</a:t>
            </a:r>
            <a:endParaRPr dirty="0"/>
          </a:p>
        </p:txBody>
      </p:sp>
      <p:sp>
        <p:nvSpPr>
          <p:cNvPr id="176" name="Google Shape;176;g5d0d15b489_1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7924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d0d15b489_1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Google Shape;189;g5d0d15b489_1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None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Unfortunately, Deep networks  frequently make mistakes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Slide shows pictures from a Tesla fatal crash.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See</a:t>
            </a:r>
            <a:r>
              <a:rPr lang="zh-CN" altLang="en-US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1400" dirty="0">
                <a:latin typeface="Arial"/>
                <a:ea typeface="Arial"/>
                <a:cs typeface="Arial"/>
                <a:sym typeface="Arial"/>
              </a:rPr>
              <a:t>the picture</a:t>
            </a:r>
            <a:r>
              <a:rPr lang="en-US" sz="1400" dirty="0">
                <a:latin typeface="Arial"/>
                <a:ea typeface="Arial"/>
                <a:cs typeface="Arial"/>
                <a:sym typeface="Arial"/>
              </a:rPr>
              <a:t>: autopilot failed to recognize a white trailer against the bright sky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304224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adversarial examples are any valid inputs </a:t>
            </a:r>
            <a:r>
              <a:rPr lang="en-US" dirty="0">
                <a:latin typeface="Book Antiqua" panose="02040602050305030304" pitchFamily="18" charset="0"/>
              </a:rPr>
              <a:t>to machine learning models including deep networks,  which intentionally designed to cause mistakes. </a:t>
            </a:r>
          </a:p>
          <a:p>
            <a:endParaRPr lang="en-US" dirty="0">
              <a:latin typeface="Book Antiqua" panose="02040602050305030304" pitchFamily="18" charset="0"/>
            </a:endParaRPr>
          </a:p>
          <a:p>
            <a:r>
              <a:rPr lang="en-US" dirty="0">
                <a:latin typeface="Book Antiqua" panose="02040602050305030304" pitchFamily="18" charset="0"/>
              </a:rPr>
              <a:t>As shown in the picture, this is a dog for human, but it will be recognized</a:t>
            </a:r>
            <a:r>
              <a:rPr lang="zh-CN" altLang="en-US" dirty="0">
                <a:latin typeface="Book Antiqua" panose="02040602050305030304" pitchFamily="18" charset="0"/>
              </a:rPr>
              <a:t> </a:t>
            </a:r>
            <a:r>
              <a:rPr lang="en-US" altLang="zh-CN" dirty="0">
                <a:latin typeface="Book Antiqua" panose="02040602050305030304" pitchFamily="18" charset="0"/>
              </a:rPr>
              <a:t>as a cat</a:t>
            </a:r>
            <a:r>
              <a:rPr lang="zh-CN" altLang="en-US" dirty="0">
                <a:latin typeface="Book Antiqua" panose="02040602050305030304" pitchFamily="18" charset="0"/>
              </a:rPr>
              <a:t> </a:t>
            </a:r>
            <a:r>
              <a:rPr lang="en-US" altLang="zh-CN" dirty="0">
                <a:latin typeface="Book Antiqua" panose="02040602050305030304" pitchFamily="18" charset="0"/>
              </a:rPr>
              <a:t>by the deep network.</a:t>
            </a:r>
          </a:p>
          <a:p>
            <a:endParaRPr lang="en-US" dirty="0">
              <a:latin typeface="Book Antiqua" panose="02040602050305030304" pitchFamily="18" charset="0"/>
            </a:endParaRPr>
          </a:p>
          <a:p>
            <a:endParaRPr lang="en-US" dirty="0">
              <a:latin typeface="Book Antiqua" panose="02040602050305030304" pitchFamily="18" charset="0"/>
            </a:endParaRPr>
          </a:p>
          <a:p>
            <a:r>
              <a:rPr lang="en-US" dirty="0">
                <a:latin typeface="Book Antiqua" panose="02040602050305030304" pitchFamily="18" charset="0"/>
              </a:rPr>
              <a:t>How to generate adversarial examples?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41ABC-BC8F-C941-8B0F-D1AD6BB31F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1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Here, we focus on perturbation-based adversarial examples. say we generate adversarial images by adding well-designed small</a:t>
            </a:r>
            <a:r>
              <a:rPr lang="zh-CN" altLang="en-US" dirty="0"/>
              <a:t> </a:t>
            </a:r>
            <a:r>
              <a:rPr lang="en-US" dirty="0"/>
              <a:t>perturbation on natural image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because the small</a:t>
            </a:r>
            <a:r>
              <a:rPr lang="zh-CN" altLang="en-US" dirty="0"/>
              <a:t> </a:t>
            </a:r>
            <a:r>
              <a:rPr lang="en-US" dirty="0"/>
              <a:t>perturbation wont hurt image, so we  can ensure the generated sample still natural, realistic for human eyes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In the</a:t>
            </a:r>
            <a:r>
              <a:rPr lang="zh-CN" altLang="en-US" dirty="0"/>
              <a:t> </a:t>
            </a:r>
            <a:r>
              <a:rPr lang="en-US" altLang="zh-CN" dirty="0"/>
              <a:t>context, at</a:t>
            </a:r>
            <a:r>
              <a:rPr lang="en-US" dirty="0"/>
              <a:t>tackers aim to generate adversarial examples, which will mislead the target model,  and</a:t>
            </a:r>
            <a:r>
              <a:rPr lang="zh-CN" altLang="en-US" dirty="0"/>
              <a:t> </a:t>
            </a:r>
            <a:r>
              <a:rPr lang="en-US" altLang="zh-CN" dirty="0"/>
              <a:t>ensure the perturbation is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human-imperceptible.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Usually, we define the size of perturbation using L2 or L </a:t>
            </a:r>
            <a:r>
              <a:rPr lang="en-US" dirty="0" err="1"/>
              <a:t>inf</a:t>
            </a:r>
            <a:r>
              <a:rPr lang="en-US" dirty="0"/>
              <a:t> norm metric.  For L2 norm metric,  it compute the square sum of all pixels of the perturbation. while  L </a:t>
            </a:r>
            <a:r>
              <a:rPr lang="en-US" dirty="0" err="1"/>
              <a:t>inf</a:t>
            </a:r>
            <a:r>
              <a:rPr lang="en-US" dirty="0"/>
              <a:t> metric define the maximum of all pixels in</a:t>
            </a:r>
            <a:r>
              <a:rPr lang="zh-CN" altLang="en-US" dirty="0"/>
              <a:t> </a:t>
            </a:r>
            <a:r>
              <a:rPr lang="en-US" altLang="zh-CN" dirty="0"/>
              <a:t>the perturbation.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5173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d136705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d1367059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So, let’s see how to generate adversarial examples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aim is to ensure the prediction of the target model is different from ground truth, at the same time,  we need perturbation is small.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So, To formulate the aim into an optimization form, we should maximize the loss function of  prediction and ground truth, also, minimize the norm of perturbation.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rewrite the goal into two types of optimization formula.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First,  we can combine this two things into an unconstrained optimization problem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Also, we can constraint the norm of perturbation by a  small threshold, then maximize the distance between prediction  and ground truth.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 solve the unconstrained optimization need to search the suitable hype-parameter c, so the process is slow.  Usually, we consider L2 norm for this, and the strongest  L2 attack is C&amp;W.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the constrained optimization, it’s easy to implement the </a:t>
            </a:r>
            <a:r>
              <a:rPr lang="en-US" dirty="0" err="1"/>
              <a:t>constriant</a:t>
            </a:r>
            <a:r>
              <a:rPr lang="en-US" dirty="0"/>
              <a:t> for L </a:t>
            </a:r>
            <a:r>
              <a:rPr lang="en-US" dirty="0" err="1"/>
              <a:t>inf</a:t>
            </a:r>
            <a:r>
              <a:rPr lang="en-US" dirty="0"/>
              <a:t> norm , we confine each pixel  to a given range.  we just need to clip the perturbation  when they  go</a:t>
            </a:r>
            <a:r>
              <a:rPr lang="zh-CN" altLang="en-US" dirty="0"/>
              <a:t> </a:t>
            </a:r>
            <a:r>
              <a:rPr lang="en-US" dirty="0"/>
              <a:t>beyond the</a:t>
            </a:r>
            <a:r>
              <a:rPr lang="zh-CN" altLang="en-US" dirty="0"/>
              <a:t> </a:t>
            </a:r>
            <a:r>
              <a:rPr lang="en-US" altLang="zh-CN" dirty="0"/>
              <a:t>given range.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it is hard to project the perturbation to a constrained L2 norm range.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we usually formulate the constraint optimization with L </a:t>
            </a:r>
            <a:r>
              <a:rPr lang="en-US" dirty="0" err="1"/>
              <a:t>inf</a:t>
            </a:r>
            <a:r>
              <a:rPr lang="en-US" dirty="0"/>
              <a:t> norm metric .  the most effective of this kind L </a:t>
            </a:r>
            <a:r>
              <a:rPr lang="en-US" dirty="0" err="1"/>
              <a:t>inf</a:t>
            </a:r>
            <a:r>
              <a:rPr lang="zh-CN" altLang="en-US" dirty="0"/>
              <a:t> </a:t>
            </a:r>
            <a:r>
              <a:rPr lang="en-US" dirty="0"/>
              <a:t>attack is PGD.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Note,  L</a:t>
            </a:r>
            <a:r>
              <a:rPr lang="zh-CN" altLang="en-US" dirty="0"/>
              <a:t> </a:t>
            </a:r>
            <a:r>
              <a:rPr lang="en-US" altLang="zh-CN" dirty="0" err="1"/>
              <a:t>inf</a:t>
            </a:r>
            <a:r>
              <a:rPr lang="en-US" altLang="zh-CN" dirty="0"/>
              <a:t> attack </a:t>
            </a:r>
            <a:r>
              <a:rPr lang="en-US" dirty="0"/>
              <a:t> is much faster than L2 attack, </a:t>
            </a:r>
            <a:r>
              <a:rPr lang="zh-CN" altLang="en-US" dirty="0"/>
              <a:t> </a:t>
            </a:r>
            <a:r>
              <a:rPr lang="en-US" altLang="zh-CN" dirty="0"/>
              <a:t>because it is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unnecessary to search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hype parameter c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g5d1367059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3271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832DE-B21B-7B4C-8EB3-89EB593814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73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D29CF-FF45-5545-99C6-64ADE08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A76F28-E776-4143-995C-584AE034E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0F366B-28F6-F545-BB36-AC8DCC8A7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56B22-0116-4B48-B579-3D054067AAD7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A34B29-4FE4-0A47-A41B-842A01E15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adversarial training for free!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78AB9C-F39D-FF41-84C5-E2D141CAD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AA5D-6775-7548-B2D8-7680496F5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72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98FB3-75E7-3847-916E-9CF1E821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33C02-FC67-0C4B-9733-CFCD33204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07F66-07C6-A046-9FA7-2D5155F7E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3E20-66A4-A240-948C-1D8C8A2E5E86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5406D-7688-BD42-8E8F-1CB6BDCDE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4732D-A53F-F04D-9158-DD0ABE87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AA5D-6775-7548-B2D8-7680496F5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9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ABD1C1-C9CA-B14A-87C6-FD10DACA4A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6974ED-4FE1-C241-858A-5EC1A4320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AD379-B884-2549-ACDF-A4C27968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0FA26-3199-7E47-924D-903829A50CDB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EAD12-056D-0440-92A5-0BCF5FB0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EDD60-056A-354F-9FB2-CA4D3CB5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AA5D-6775-7548-B2D8-7680496F5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2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AB85-4470-1142-8668-E09A106F8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D55AC-D0FC-2849-A807-2369607CE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7A337-B9DC-6C4E-B795-3BE14D718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A9146-D16B-FE4D-9C6C-6FE341B086F6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4A251-76F8-0941-A784-FE29A3BD6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F9A06-5B76-8441-A572-741E23C0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AA5D-6775-7548-B2D8-7680496F5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7044-FE0B-2149-97F1-2472C86E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CE53B-5A26-A844-A84D-22069F74C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E389E-2F16-834E-9CA4-5160D1F52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9EF26-264F-7942-8B35-719FAC3F229E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7D184-B5E1-2F4D-A7BC-DCECCE1AF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E50AD-A95D-BC42-900F-99C9953A2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AA5D-6775-7548-B2D8-7680496F5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5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015C-E94E-7745-ABBA-6F7733C7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C63E3-793D-BC42-821B-6CA3731145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4361F-A39D-E440-A0E5-9898C1247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A9BB4-00A4-1E4B-809B-79BB202B0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9C755-A3E0-A34F-836B-B7201F40A7A3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ECA77-979D-914F-838F-BAF33B423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45FEB-6F30-2F4E-B89A-3B2205516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AA5D-6775-7548-B2D8-7680496F5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1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0E66A-3BFA-354E-9EE8-F284DC0A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D61A-34D7-1443-B088-6EED4C09F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02A8F-96C2-4043-8A2A-51D1455D0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EC7EED-A73A-2949-AD68-A41F06A87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E9C7BD-381F-614A-B8D7-289BD53EA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CBEE67-7A85-6B42-9D95-543ECC3DB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A8442-46D5-4249-A2D2-753D919EDE6A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EA5C6-20F8-CE49-80C7-02F82370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53278-392C-9B49-BF2E-F74B9E56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AA5D-6775-7548-B2D8-7680496F5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84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30B3-63CE-7247-B0B9-E2D05AF7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DD7483-CA9B-0E46-BF78-992EBC415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6B4E5-E69D-4541-B88E-07ECF8FC2AE8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107327-1803-EA48-B172-DAAECE410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D9CEB-1F7B-AD4D-9686-1B148524D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AA5D-6775-7548-B2D8-7680496F5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71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D135C7-2ABF-A04F-8B1E-A977BD58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4484F-F37B-C541-8E40-9231D037A24B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4C6C15-7F87-684B-A970-1E9F0EA4F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9E991-0C3E-8148-AE64-589F8648B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AA5D-6775-7548-B2D8-7680496F5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94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AC6FA-0E6D-944A-A8AE-4BB595B2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B4709-17B8-394C-B048-A98A264FF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C8ACF-E5C2-4D46-80D1-5129AFFA2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9AD7B-493C-304D-92E8-1DBD98C34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BF3A9-E9EF-EA4A-AF20-5D19A76638BC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DC754-6A67-A949-9C84-64CABEAD2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843B3-B54A-8E49-B651-8D490E11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AA5D-6775-7548-B2D8-7680496F5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92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AC027-A480-0D45-8251-FE9BF3918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D0B8B5-9BDC-D64C-9E86-A1CFE29ECD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83E20-6E61-3B40-8E1C-FDEEA8847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69E50-8605-A04A-9BA8-E26E7EF59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34CB2-1F03-AA48-A25C-7546E76900ED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B4B1B-53F5-B648-9665-87E0530D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B4AB-EFC2-004B-B0F9-19F5AE8A6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EAA5D-6775-7548-B2D8-7680496F5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54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1E654-C451-8B43-BD05-E6A0E29E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F3E00-4F8F-BA42-AF22-049E71D05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2CC92-2635-1547-A1F5-AAED3858F7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ECA44-6C0B-8149-ADD6-13A054E761EC}" type="datetime3">
              <a:rPr lang="en-US" smtClean="0"/>
              <a:t>27 November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120FC-EB0B-7D4A-8B4B-90A8C1FF9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adversarial training for free!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F6A75-98F5-0A49-A278-8EE092710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EAA5D-6775-7548-B2D8-7680496F574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F85336-2460-9C4E-AA94-80A0D6D2160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69600" y="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01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161A-5A0D-5144-9532-F73CACD09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49337"/>
          </a:xfrm>
        </p:spPr>
        <p:txBody>
          <a:bodyPr/>
          <a:lstStyle/>
          <a:p>
            <a:r>
              <a:rPr lang="en-US" dirty="0"/>
              <a:t>Adversarial Training for Free!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4F20DA-EB76-0F41-A73C-69D33CACB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00642"/>
            <a:ext cx="8963025" cy="1000125"/>
          </a:xfrm>
        </p:spPr>
        <p:txBody>
          <a:bodyPr/>
          <a:lstStyle/>
          <a:p>
            <a:r>
              <a:rPr lang="en-US" dirty="0"/>
              <a:t>Presenter: Peng, Dan (Harbin Institute of Technology, Shenzhen)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50871-B163-9F48-BA29-D47BE6604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012" y="2330450"/>
            <a:ext cx="5956300" cy="23114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3D1A4-52E7-6045-B725-18451B62EA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ADEF0B9-17C6-AE47-9168-4DBBF615CC96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1C345-0BA1-7245-940D-F0259BFE2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048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62232C9-1E36-B941-BE7A-BF481DD7C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defense PGD-based adversarial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D6350-2176-834C-BC02-D47E21C6D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852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PGD-based Adversarial training</a:t>
            </a:r>
            <a:r>
              <a:rPr lang="en-US" baseline="-25000" dirty="0"/>
              <a:t>(</a:t>
            </a:r>
            <a:r>
              <a:rPr lang="en-US" baseline="-25000" dirty="0" err="1">
                <a:latin typeface="Book Antiqua" panose="02040602050305030304" pitchFamily="18" charset="0"/>
                <a:ea typeface="Calibri"/>
                <a:cs typeface="Calibri"/>
                <a:sym typeface="Calibri"/>
              </a:rPr>
              <a:t>Madry</a:t>
            </a:r>
            <a:r>
              <a:rPr lang="en-US" baseline="-25000" dirty="0">
                <a:latin typeface="Book Antiqua" panose="02040602050305030304" pitchFamily="18" charset="0"/>
                <a:ea typeface="Calibri"/>
                <a:cs typeface="Calibri"/>
                <a:sym typeface="Calibri"/>
              </a:rPr>
              <a:t> et al., 2018</a:t>
            </a:r>
            <a:r>
              <a:rPr lang="en-US" baseline="-25000" dirty="0"/>
              <a:t>)</a:t>
            </a:r>
            <a:endParaRPr lang="en-US" dirty="0"/>
          </a:p>
          <a:p>
            <a:pPr lvl="1"/>
            <a:r>
              <a:rPr lang="en-US" dirty="0"/>
              <a:t>Generate PGD adversarial examples, </a:t>
            </a:r>
          </a:p>
          <a:p>
            <a:pPr lvl="1"/>
            <a:r>
              <a:rPr lang="en-US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with PGD adversarial examples</a:t>
            </a:r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Computationally expensive! </a:t>
            </a:r>
          </a:p>
          <a:p>
            <a:pPr lvl="1"/>
            <a:r>
              <a:rPr lang="en-US" dirty="0"/>
              <a:t>GPUs</a:t>
            </a:r>
            <a:r>
              <a:rPr lang="zh-CN" altLang="en-US" dirty="0"/>
              <a:t> </a:t>
            </a:r>
            <a:r>
              <a:rPr lang="en-US" altLang="zh-CN" dirty="0"/>
              <a:t>; times; Power</a:t>
            </a:r>
          </a:p>
          <a:p>
            <a:pPr lvl="1"/>
            <a:r>
              <a:rPr lang="en-US" dirty="0"/>
              <a:t>CIFAR-10 and CIFAR-100, multiple days.</a:t>
            </a:r>
          </a:p>
          <a:p>
            <a:pPr lvl="1"/>
            <a:r>
              <a:rPr lang="en-US" dirty="0"/>
              <a:t>ImageNet:  </a:t>
            </a:r>
            <a:r>
              <a:rPr lang="en-US" baseline="-25000" dirty="0" err="1"/>
              <a:t>Xie</a:t>
            </a:r>
            <a:r>
              <a:rPr lang="en-US" baseline="-25000" dirty="0"/>
              <a:t> et al. [2019]</a:t>
            </a:r>
            <a:r>
              <a:rPr lang="en-US" dirty="0"/>
              <a:t> use 128 V100s ;  </a:t>
            </a:r>
            <a:r>
              <a:rPr lang="en-US" baseline="-25000" dirty="0"/>
              <a:t>Kannan et al. [2018]</a:t>
            </a:r>
            <a:r>
              <a:rPr lang="en-US" dirty="0"/>
              <a:t> use 53 P100s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ED90D5-5358-AE4B-B397-FEC393BC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B8C2-B3C2-0D4E-83D0-C34A5CDC6621}" type="datetime3">
              <a:rPr lang="en-US" smtClean="0"/>
              <a:t>27 November 2019</a:t>
            </a:fld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1A6AE1E-A11B-684D-857A-07BF01F3C8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2792865"/>
              </p:ext>
            </p:extLst>
          </p:nvPr>
        </p:nvGraphicFramePr>
        <p:xfrm>
          <a:off x="7772400" y="2065867"/>
          <a:ext cx="3581400" cy="2302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BCB868-B473-6248-A6B4-DB082F339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</p:spTree>
    <p:extLst>
      <p:ext uri="{BB962C8B-B14F-4D97-AF65-F5344CB8AC3E}">
        <p14:creationId xmlns:p14="http://schemas.microsoft.com/office/powerpoint/2010/main" val="2083643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48C2-79C3-4446-B2B5-DB58D1B8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EA5E3-ED34-0F41-B914-3D5FC34FC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Preliminaries &amp; Motivation</a:t>
            </a:r>
          </a:p>
          <a:p>
            <a:r>
              <a:rPr lang="en-US" dirty="0">
                <a:solidFill>
                  <a:srgbClr val="7030A0"/>
                </a:solidFill>
              </a:rPr>
              <a:t>Approach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91302-5330-624E-8A6E-7E64410AB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85195-2797-7043-A4AF-AA6647D75137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FBE99-EEA2-BC48-B52D-B70437E3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</p:spTree>
    <p:extLst>
      <p:ext uri="{BB962C8B-B14F-4D97-AF65-F5344CB8AC3E}">
        <p14:creationId xmlns:p14="http://schemas.microsoft.com/office/powerpoint/2010/main" val="1116594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71733-9923-1A41-B157-FDB46580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speedup adversarial training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7DA087-AEE7-E146-B636-62DCF4F1E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Only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altLang="zh-CN" dirty="0">
                <a:solidFill>
                  <a:srgbClr val="7030A0"/>
                </a:solidFill>
              </a:rPr>
              <a:t>estimate gradient once!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261968-9EA5-2B4D-9C4E-6C1F7E26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76" y="2505442"/>
            <a:ext cx="6527171" cy="3931451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650EF5E-223E-064E-80EE-017A73306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6A285-9C04-3E43-9C8D-9024A0A9AE3A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31EDEBCC-1CE2-F141-99DE-BE22EF5C2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</p:spTree>
    <p:extLst>
      <p:ext uri="{BB962C8B-B14F-4D97-AF65-F5344CB8AC3E}">
        <p14:creationId xmlns:p14="http://schemas.microsoft.com/office/powerpoint/2010/main" val="171292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45CC-3271-D048-BF7D-CE808C365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replay 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14C3-878D-9A49-B675-A054AE524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need replay?</a:t>
            </a:r>
          </a:p>
          <a:p>
            <a:pPr lvl="1"/>
            <a:r>
              <a:rPr lang="en-US" dirty="0"/>
              <a:t>PGD attack : multiple updates ...</a:t>
            </a:r>
          </a:p>
          <a:p>
            <a:r>
              <a:rPr lang="en-US" dirty="0"/>
              <a:t>The effect of mini-batch replay on natural training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34B6C-380A-384F-9F97-6EFDA6938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621" y="3379048"/>
            <a:ext cx="7184190" cy="331051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5834A-87A3-D344-9D22-F763D502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44B65-73BF-B942-B8CD-D7DBB93B1D21}" type="datetime3">
              <a:rPr lang="en-US" smtClean="0"/>
              <a:t>27 November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6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48C2-79C3-4446-B2B5-DB58D1B8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EA5E3-ED34-0F41-B914-3D5FC34FC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Preliminaries &amp; Motivation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Approach</a:t>
            </a:r>
          </a:p>
          <a:p>
            <a:r>
              <a:rPr lang="en-US" dirty="0">
                <a:solidFill>
                  <a:srgbClr val="7030A0"/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7E594-152F-B24D-93FC-598F95510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6DCCF-A854-7541-B4C4-FDF336D0E2B2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55955-544C-A744-9BE8-DE4DD22CC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</p:spTree>
    <p:extLst>
      <p:ext uri="{BB962C8B-B14F-4D97-AF65-F5344CB8AC3E}">
        <p14:creationId xmlns:p14="http://schemas.microsoft.com/office/powerpoint/2010/main" val="844916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264DF-A7D6-E64E-9DB3-F692D2AF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on CIFAR10/100(1)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1F5DC2-F120-5D4F-AE86-E4A93882D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3037"/>
            <a:ext cx="10515600" cy="387651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87E5DF-4022-C140-AF57-8785CC743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58FE8-4B89-6E4B-89A4-31F2B21BFC04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E9398-FDC1-294E-80FC-CD3176316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</p:spTree>
    <p:extLst>
      <p:ext uri="{BB962C8B-B14F-4D97-AF65-F5344CB8AC3E}">
        <p14:creationId xmlns:p14="http://schemas.microsoft.com/office/powerpoint/2010/main" val="2458805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EB6B-4C0F-D84E-A884-02B2E19C3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on CIFAR10/100(2)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A086B2-1B83-E047-AC9B-5FFC9F698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4388"/>
            <a:ext cx="10515600" cy="383381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F17DF-6757-BF4A-A60E-AE0B571EA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0E1D9-3007-E040-BB35-A2B3E0E77B4E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9AF1D3-5B60-D94D-9D31-EA64A62AB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</p:spTree>
    <p:extLst>
      <p:ext uri="{BB962C8B-B14F-4D97-AF65-F5344CB8AC3E}">
        <p14:creationId xmlns:p14="http://schemas.microsoft.com/office/powerpoint/2010/main" val="693083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89D3-294E-3A4B-966E-544D0A238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on ImageNet(1)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367E94-4B67-5546-B154-DCD783CA6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3.4 X fast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928A48-A3F9-0444-9F96-DF303D9D2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5" y="2866714"/>
            <a:ext cx="11153273" cy="2502193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7402FA3-F2E3-8946-AB98-98251B60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59FC-8618-B343-99F9-5E7D3FA30CBF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2669C2-BA79-2640-994F-6D5B65417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</p:spTree>
    <p:extLst>
      <p:ext uri="{BB962C8B-B14F-4D97-AF65-F5344CB8AC3E}">
        <p14:creationId xmlns:p14="http://schemas.microsoft.com/office/powerpoint/2010/main" val="2577939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B656-69F9-414A-8B05-E35EE3D0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on ImageNet(2)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A31A3-64E7-D441-B5B8-6E2ED98A8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B941F-6B2D-A646-B09D-30D9320A1CB0}" type="datetime3">
              <a:rPr lang="en-US" smtClean="0"/>
              <a:t>27 November 2019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1F1917-FF2B-8D4A-B5A0-89FE174D4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17" y="2197894"/>
            <a:ext cx="11264900" cy="36068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96ABB28-BED0-1D49-B47A-E36555488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</p:spTree>
    <p:extLst>
      <p:ext uri="{BB962C8B-B14F-4D97-AF65-F5344CB8AC3E}">
        <p14:creationId xmlns:p14="http://schemas.microsoft.com/office/powerpoint/2010/main" val="245384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9C97-838E-9D44-81C5-2EABA4EBC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on ImageNet(2)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9B4EC8-A410-B54A-92C9-E877B34FD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7427"/>
            <a:ext cx="10515600" cy="426773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03983-A507-274C-A601-5126126FB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7487B-7159-EF40-A7F6-C1A4D79FF230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E6E36-2C46-0E45-8371-1ECCDA0E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</p:spTree>
    <p:extLst>
      <p:ext uri="{BB962C8B-B14F-4D97-AF65-F5344CB8AC3E}">
        <p14:creationId xmlns:p14="http://schemas.microsoft.com/office/powerpoint/2010/main" val="1796639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48C2-79C3-4446-B2B5-DB58D1B8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EA5E3-ED34-0F41-B914-3D5FC34FC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Preliminaries &amp; Motivation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Approach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5AE4C-79EC-BF40-9693-183CED0E9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150F9-B0A5-6C41-A6ED-1E34421F6D77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4F485-9918-A54A-99F5-F24253037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</p:spTree>
    <p:extLst>
      <p:ext uri="{BB962C8B-B14F-4D97-AF65-F5344CB8AC3E}">
        <p14:creationId xmlns:p14="http://schemas.microsoft.com/office/powerpoint/2010/main" val="1660045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117A8-2DBE-B249-8764-0177FC16F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on ImageNet(3)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9AFCC-C9EC-FF4E-B5EE-029F6088B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gap is less than </a:t>
            </a:r>
            <a:r>
              <a:rPr lang="en-US" dirty="0">
                <a:solidFill>
                  <a:srgbClr val="7030A0"/>
                </a:solidFill>
              </a:rPr>
              <a:t>0.5%</a:t>
            </a:r>
            <a:r>
              <a:rPr lang="en-US" dirty="0"/>
              <a:t> if we free train </a:t>
            </a:r>
            <a:r>
              <a:rPr lang="en-US" dirty="0">
                <a:solidFill>
                  <a:srgbClr val="7030A0"/>
                </a:solidFill>
              </a:rPr>
              <a:t>a higher capacity model</a:t>
            </a:r>
          </a:p>
          <a:p>
            <a:r>
              <a:rPr lang="en-US" dirty="0">
                <a:solidFill>
                  <a:srgbClr val="7030A0"/>
                </a:solidFill>
              </a:rPr>
              <a:t>worth?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BD697-10AD-894F-9F62-10074E5E0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3209424"/>
            <a:ext cx="11912600" cy="26289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5CBA7-6992-2445-8661-80FE18BD5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CC76D-89A2-084B-B4BC-0912E28759F9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5DBD3-3A97-C14B-861E-A9B82BC86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</p:spTree>
    <p:extLst>
      <p:ext uri="{BB962C8B-B14F-4D97-AF65-F5344CB8AC3E}">
        <p14:creationId xmlns:p14="http://schemas.microsoft.com/office/powerpoint/2010/main" val="3708454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48C2-79C3-4446-B2B5-DB58D1B8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EA5E3-ED34-0F41-B914-3D5FC34FC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Preliminaries &amp; Motivation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Approach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rgbClr val="7030A0"/>
                </a:solidFill>
              </a:rPr>
              <a:t>Discussion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6089F-0103-1947-94A1-B7E1D0556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67A82-90ED-4D44-AA7D-7FE375B1B711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945B0-7530-3A4C-9618-EDF6B49F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</p:spTree>
    <p:extLst>
      <p:ext uri="{BB962C8B-B14F-4D97-AF65-F5344CB8AC3E}">
        <p14:creationId xmlns:p14="http://schemas.microsoft.com/office/powerpoint/2010/main" val="2327704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89116-3F43-894F-9217-AD2F2DE75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“free” training behave like standard adversarial training?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448B7-D030-D349-ADFF-7B31499F0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Robustness </a:t>
            </a:r>
            <a:r>
              <a:rPr lang="zh-CN" altLang="en-US" dirty="0"/>
              <a:t>✔️ </a:t>
            </a:r>
            <a:endParaRPr lang="en-US" altLang="zh-CN" dirty="0"/>
          </a:p>
          <a:p>
            <a:r>
              <a:rPr lang="en-US" dirty="0"/>
              <a:t>Generative behavior for largely perturbed examples</a:t>
            </a:r>
          </a:p>
          <a:p>
            <a:pPr lvl="1"/>
            <a:r>
              <a:rPr lang="en-US" i="1" dirty="0">
                <a:latin typeface="+mj-lt"/>
              </a:rPr>
              <a:t>Tsipras et al. [2018] observed that hardened classifiers have interpretable gradients; </a:t>
            </a:r>
            <a:r>
              <a:rPr lang="en-US" i="1" dirty="0">
                <a:solidFill>
                  <a:srgbClr val="7030A0"/>
                </a:solidFill>
                <a:latin typeface="+mj-lt"/>
              </a:rPr>
              <a:t>adversarial examples built for PGD trained models often look like the class into which they get misclassified.</a:t>
            </a:r>
          </a:p>
          <a:p>
            <a:endParaRPr lang="en-US" i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18ABD-1717-474C-BA14-82E0F6765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158" y="3808195"/>
            <a:ext cx="6265780" cy="289038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CB0F7-F0C6-F940-8454-BA434E447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07780-FC4A-334C-8E83-8219B0482526}" type="datetime3">
              <a:rPr lang="en-US" smtClean="0"/>
              <a:t>27 November 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1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86C2-46C6-A74D-9FFD-AE2F79ABD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“free” training behave like standard adversarial training?</a:t>
            </a: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EE245-839E-B04F-9A2B-8271AD4B4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09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Smooth and flattened loss surface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C63E8-4372-9640-9296-457E3CC6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34" y="2616841"/>
            <a:ext cx="6422523" cy="3990501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80EFA1-39C0-BD48-98D8-F1FF99106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09436-2720-7C40-BB9D-70B919096D1F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798B8F-99D8-C044-8EFB-2ACB109D7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</p:spTree>
    <p:extLst>
      <p:ext uri="{BB962C8B-B14F-4D97-AF65-F5344CB8AC3E}">
        <p14:creationId xmlns:p14="http://schemas.microsoft.com/office/powerpoint/2010/main" val="3108900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48C2-79C3-4446-B2B5-DB58D1B8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EA5E3-ED34-0F41-B914-3D5FC34FC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Preliminaries &amp; Motivation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Approach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Discussion</a:t>
            </a:r>
          </a:p>
          <a:p>
            <a:r>
              <a:rPr lang="en-US" dirty="0">
                <a:solidFill>
                  <a:srgbClr val="7030A0"/>
                </a:solidFill>
              </a:rPr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2DD5B-949B-4D43-B319-8755D8D18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F079-0B02-EE4A-B954-A53E43BDE70F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E74B-7360-BB4A-8D13-280B64A5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</p:spTree>
    <p:extLst>
      <p:ext uri="{BB962C8B-B14F-4D97-AF65-F5344CB8AC3E}">
        <p14:creationId xmlns:p14="http://schemas.microsoft.com/office/powerpoint/2010/main" val="2815764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100D-CB8E-4342-9CB8-4D0DA64D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164E6-7391-154B-A890-4D9B1B8FD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Speed</a:t>
            </a:r>
            <a:r>
              <a:rPr lang="zh-CN" alt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up </a:t>
            </a:r>
            <a:r>
              <a:rPr lang="en-US" dirty="0"/>
              <a:t>adversarial training</a:t>
            </a:r>
          </a:p>
          <a:p>
            <a:r>
              <a:rPr lang="en-US" dirty="0">
                <a:solidFill>
                  <a:srgbClr val="7030A0"/>
                </a:solidFill>
              </a:rPr>
              <a:t>keep the property </a:t>
            </a:r>
            <a:r>
              <a:rPr lang="en-US" dirty="0"/>
              <a:t>of adversarial training </a:t>
            </a:r>
          </a:p>
          <a:p>
            <a:pPr lvl="1"/>
            <a:r>
              <a:rPr lang="en-US" dirty="0"/>
              <a:t>robustness ✔️</a:t>
            </a:r>
          </a:p>
          <a:p>
            <a:pPr lvl="1"/>
            <a:r>
              <a:rPr lang="en-US" dirty="0"/>
              <a:t>generative behavior ✔️</a:t>
            </a:r>
          </a:p>
          <a:p>
            <a:pPr lvl="1"/>
            <a:r>
              <a:rPr lang="en-US" dirty="0"/>
              <a:t>smooth loss surface ✔️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2926C-B11B-5A4F-87C3-136FD6299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5F8A0-2716-AC4D-943E-31157469DE20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3E74F-8608-9B4F-A335-5749259D5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</p:spTree>
    <p:extLst>
      <p:ext uri="{BB962C8B-B14F-4D97-AF65-F5344CB8AC3E}">
        <p14:creationId xmlns:p14="http://schemas.microsoft.com/office/powerpoint/2010/main" val="919672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76CF1-E63E-5744-9B2F-D8442E668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Preliminaries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7F718-4C94-BE4E-8ECD-56830EA40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7030A0"/>
                </a:solidFill>
              </a:rPr>
              <a:t>Adversarial examples</a:t>
            </a:r>
          </a:p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PGD-based attack</a:t>
            </a:r>
          </a:p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PGD-based Adversarial training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E88A0-A2AF-E944-8E78-D2A059A5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F0E9B-D771-4A44-A520-6B598D3E6120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55444-11FA-B54B-A067-BFEACC35B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</p:spTree>
    <p:extLst>
      <p:ext uri="{BB962C8B-B14F-4D97-AF65-F5344CB8AC3E}">
        <p14:creationId xmlns:p14="http://schemas.microsoft.com/office/powerpoint/2010/main" val="85653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d0d15b489_11_12"/>
          <p:cNvSpPr txBox="1">
            <a:spLocks noGrp="1"/>
          </p:cNvSpPr>
          <p:nvPr>
            <p:ph type="title"/>
          </p:nvPr>
        </p:nvSpPr>
        <p:spPr>
          <a:xfrm>
            <a:off x="431837" y="-169232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 Antiqua"/>
              <a:buNone/>
            </a:pPr>
            <a:r>
              <a:rPr lang="en-US" dirty="0">
                <a:ea typeface="Book Antiqua"/>
                <a:cs typeface="Book Antiqua"/>
                <a:sym typeface="Book Antiqua"/>
              </a:rPr>
              <a:t>DNN’s phenomenal </a:t>
            </a:r>
            <a:r>
              <a:rPr lang="en-US" dirty="0">
                <a:solidFill>
                  <a:srgbClr val="7030A0"/>
                </a:solidFill>
                <a:ea typeface="Book Antiqua"/>
                <a:cs typeface="Book Antiqua"/>
                <a:sym typeface="Book Antiqua"/>
              </a:rPr>
              <a:t>success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0A6DB6-E5C7-8947-829A-C2E07E55C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A83AB-E621-F54F-9739-2FCC7B52EA95}" type="datetime3">
              <a:rPr lang="en-US" smtClean="0"/>
              <a:t>27 November 2019</a:t>
            </a:fld>
            <a:endParaRPr lang="en-US"/>
          </a:p>
        </p:txBody>
      </p:sp>
      <p:pic>
        <p:nvPicPr>
          <p:cNvPr id="179" name="Google Shape;179;g5d0d15b489_11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973" y="966584"/>
            <a:ext cx="3843530" cy="220834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5d0d15b489_11_12"/>
          <p:cNvSpPr txBox="1"/>
          <p:nvPr/>
        </p:nvSpPr>
        <p:spPr>
          <a:xfrm>
            <a:off x="1914327" y="3497032"/>
            <a:ext cx="262996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Self-driving Vehicle </a:t>
            </a:r>
            <a:endParaRPr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5d0d15b489_11_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7036" y="726789"/>
            <a:ext cx="2409094" cy="268793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5d0d15b489_11_12"/>
          <p:cNvSpPr txBox="1"/>
          <p:nvPr/>
        </p:nvSpPr>
        <p:spPr>
          <a:xfrm>
            <a:off x="7774034" y="3528156"/>
            <a:ext cx="189643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AI Health</a:t>
            </a:r>
            <a:endParaRPr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g5d0d15b489_11_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2055" y="4214503"/>
            <a:ext cx="3493448" cy="209606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5d0d15b489_11_12"/>
          <p:cNvSpPr txBox="1"/>
          <p:nvPr/>
        </p:nvSpPr>
        <p:spPr>
          <a:xfrm>
            <a:off x="2153014" y="6488668"/>
            <a:ext cx="216960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Smart Speaker</a:t>
            </a:r>
            <a:endParaRPr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5d0d15b489_11_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20284" y="3897488"/>
            <a:ext cx="2062596" cy="262175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5d0d15b489_11_12"/>
          <p:cNvSpPr txBox="1"/>
          <p:nvPr/>
        </p:nvSpPr>
        <p:spPr>
          <a:xfrm>
            <a:off x="7830092" y="6530233"/>
            <a:ext cx="165278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Translation</a:t>
            </a:r>
            <a:endParaRPr sz="1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FD604B-7C6D-1744-90CC-FDC0672A6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</p:spTree>
    <p:extLst>
      <p:ext uri="{BB962C8B-B14F-4D97-AF65-F5344CB8AC3E}">
        <p14:creationId xmlns:p14="http://schemas.microsoft.com/office/powerpoint/2010/main" val="3880377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d0d15b489_11_25"/>
          <p:cNvSpPr txBox="1">
            <a:spLocks noGrp="1"/>
          </p:cNvSpPr>
          <p:nvPr>
            <p:ph type="title"/>
          </p:nvPr>
        </p:nvSpPr>
        <p:spPr>
          <a:xfrm>
            <a:off x="3853938" y="-91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Book Antiqua"/>
              <a:buNone/>
            </a:pPr>
            <a:r>
              <a:rPr lang="en-US" dirty="0">
                <a:ea typeface="Book Antiqua"/>
                <a:cs typeface="Book Antiqua"/>
                <a:sym typeface="Book Antiqua"/>
              </a:rPr>
              <a:t>DNN is</a:t>
            </a:r>
            <a:r>
              <a:rPr lang="en-US" dirty="0">
                <a:solidFill>
                  <a:srgbClr val="C00000"/>
                </a:solidFill>
                <a:ea typeface="Book Antiqua"/>
                <a:cs typeface="Book Antiqua"/>
                <a:sym typeface="Book Antiqua"/>
              </a:rPr>
              <a:t> </a:t>
            </a:r>
            <a:r>
              <a:rPr lang="en-US" dirty="0">
                <a:solidFill>
                  <a:srgbClr val="7030A0"/>
                </a:solidFill>
                <a:ea typeface="Book Antiqua"/>
                <a:cs typeface="Book Antiqua"/>
                <a:sym typeface="Book Antiqua"/>
              </a:rPr>
              <a:t>vulnerable</a:t>
            </a:r>
            <a:endParaRPr dirty="0">
              <a:solidFill>
                <a:srgbClr val="7030A0"/>
              </a:solidFill>
              <a:ea typeface="Book Antiqua"/>
              <a:cs typeface="Book Antiqua"/>
              <a:sym typeface="Book Antiqu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33D8F-6168-514D-A6D6-A3B6F54EC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8A542-8B02-3D48-8BFB-A1EC81EAF5E1}" type="datetime3">
              <a:rPr lang="en-US" smtClean="0"/>
              <a:t>27 November 2019</a:t>
            </a:fld>
            <a:endParaRPr lang="en-US"/>
          </a:p>
        </p:txBody>
      </p:sp>
      <p:pic>
        <p:nvPicPr>
          <p:cNvPr id="192" name="Google Shape;192;g5d0d15b489_11_25" descr="Image result for uber crash arizon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2901" y="4955209"/>
            <a:ext cx="3279976" cy="184498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5d0d15b489_11_25"/>
          <p:cNvSpPr/>
          <p:nvPr/>
        </p:nvSpPr>
        <p:spPr>
          <a:xfrm>
            <a:off x="7920340" y="4574474"/>
            <a:ext cx="28041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Book Antiqua"/>
              <a:buNone/>
            </a:pPr>
            <a:r>
              <a:rPr lang="en-US" sz="3600" dirty="0">
                <a:solidFill>
                  <a:srgbClr val="C00000"/>
                </a:solidFill>
                <a:ea typeface="Book Antiqua"/>
                <a:cs typeface="Book Antiqua"/>
                <a:sym typeface="Book Antiqua"/>
              </a:rPr>
              <a:t>Fatal crashes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194" name="Google Shape;194;g5d0d15b489_11_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655" y="1148132"/>
            <a:ext cx="1658736" cy="141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5d0d15b489_11_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6591" y="3062929"/>
            <a:ext cx="1947737" cy="181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5d0d15b489_11_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13962" y="1242777"/>
            <a:ext cx="2169576" cy="170974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5d0d15b489_11_25"/>
          <p:cNvSpPr txBox="1"/>
          <p:nvPr/>
        </p:nvSpPr>
        <p:spPr>
          <a:xfrm>
            <a:off x="4409368" y="1709856"/>
            <a:ext cx="26688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Book Antiqua"/>
                <a:cs typeface="Book Antiqua"/>
                <a:sym typeface="Book Antiqua"/>
              </a:rPr>
              <a:t>Stationary sprinkler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solidFill>
                  <a:schemeClr val="dk1"/>
                </a:solidFill>
                <a:ea typeface="Book Antiqua"/>
                <a:cs typeface="Book Antiqua"/>
                <a:sym typeface="Book Antiqua"/>
              </a:rPr>
              <a:t> </a:t>
            </a:r>
            <a:r>
              <a:rPr lang="en-US" sz="1800" dirty="0">
                <a:solidFill>
                  <a:schemeClr val="dk1"/>
                </a:solidFill>
                <a:ea typeface="Book Antiqua"/>
                <a:cs typeface="Book Antiqua"/>
                <a:sym typeface="Book Antiqua"/>
              </a:rPr>
              <a:t>=&gt; Ignorable noise</a:t>
            </a:r>
            <a:endParaRPr sz="1800" dirty="0">
              <a:solidFill>
                <a:schemeClr val="dk1"/>
              </a:solidFill>
              <a:ea typeface="Book Antiqua"/>
              <a:cs typeface="Book Antiqua"/>
              <a:sym typeface="Book Antiqua"/>
            </a:endParaRPr>
          </a:p>
        </p:txBody>
      </p:sp>
      <p:sp>
        <p:nvSpPr>
          <p:cNvPr id="198" name="Google Shape;198;g5d0d15b489_11_25"/>
          <p:cNvSpPr/>
          <p:nvPr/>
        </p:nvSpPr>
        <p:spPr>
          <a:xfrm>
            <a:off x="8297962" y="3062930"/>
            <a:ext cx="394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Book Antiqua"/>
                <a:cs typeface="Book Antiqua"/>
                <a:sym typeface="Book Antiqua"/>
              </a:rPr>
              <a:t>White high truck =&gt; Beautiful cloud </a:t>
            </a:r>
            <a:endParaRPr sz="1800" dirty="0">
              <a:solidFill>
                <a:schemeClr val="dk1"/>
              </a:solidFill>
              <a:ea typeface="Book Antiqua"/>
              <a:cs typeface="Book Antiqua"/>
              <a:sym typeface="Book Antiqua"/>
            </a:endParaRPr>
          </a:p>
        </p:txBody>
      </p:sp>
      <p:sp>
        <p:nvSpPr>
          <p:cNvPr id="199" name="Google Shape;199;g5d0d15b489_11_25"/>
          <p:cNvSpPr txBox="1"/>
          <p:nvPr/>
        </p:nvSpPr>
        <p:spPr>
          <a:xfrm>
            <a:off x="4409368" y="3567860"/>
            <a:ext cx="311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Book Antiqua"/>
                <a:cs typeface="Book Antiqua"/>
                <a:sym typeface="Book Antiqua"/>
              </a:rPr>
              <a:t>Lane divider =&gt; Wider road </a:t>
            </a:r>
            <a:endParaRPr sz="1800" dirty="0">
              <a:solidFill>
                <a:schemeClr val="dk1"/>
              </a:solidFill>
              <a:ea typeface="Book Antiqua"/>
              <a:cs typeface="Book Antiqua"/>
              <a:sym typeface="Book Antiqua"/>
            </a:endParaRPr>
          </a:p>
        </p:txBody>
      </p:sp>
      <p:sp>
        <p:nvSpPr>
          <p:cNvPr id="200" name="Google Shape;200;g5d0d15b489_11_25"/>
          <p:cNvSpPr/>
          <p:nvPr/>
        </p:nvSpPr>
        <p:spPr>
          <a:xfrm>
            <a:off x="4409368" y="5566175"/>
            <a:ext cx="263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ea typeface="Book Antiqua"/>
                <a:cs typeface="Book Antiqua"/>
                <a:sym typeface="Book Antiqua"/>
              </a:rPr>
              <a:t>Bicyclist =&gt; Plastic bag  </a:t>
            </a:r>
            <a:endParaRPr sz="1800">
              <a:solidFill>
                <a:schemeClr val="dk1"/>
              </a:solidFill>
              <a:ea typeface="Book Antiqua"/>
              <a:cs typeface="Book Antiqua"/>
              <a:sym typeface="Book Antiqua"/>
            </a:endParaRPr>
          </a:p>
        </p:txBody>
      </p:sp>
      <p:pic>
        <p:nvPicPr>
          <p:cNvPr id="201" name="Google Shape;201;g5d0d15b489_11_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3813" y="3062929"/>
            <a:ext cx="1692779" cy="183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5d0d15b489_11_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26302" y="1242777"/>
            <a:ext cx="2387661" cy="1727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5d0d15b489_11_2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53391" y="1122173"/>
            <a:ext cx="2022117" cy="14625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A08EA9-3EA6-3245-86BC-133439309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</p:spTree>
    <p:extLst>
      <p:ext uri="{BB962C8B-B14F-4D97-AF65-F5344CB8AC3E}">
        <p14:creationId xmlns:p14="http://schemas.microsoft.com/office/powerpoint/2010/main" val="275548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7A6C8-038E-9348-993B-E744EB1D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1153171" cy="1325563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Adversarial examples?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04395-574D-6A48-BF98-39E035724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351338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Any valid inputs </a:t>
            </a:r>
            <a:r>
              <a:rPr lang="en-US" dirty="0"/>
              <a:t>to machine learning models </a:t>
            </a:r>
          </a:p>
          <a:p>
            <a:r>
              <a:rPr lang="en-US" dirty="0"/>
              <a:t>Intentionally designed to </a:t>
            </a:r>
            <a:r>
              <a:rPr lang="en-US" dirty="0">
                <a:solidFill>
                  <a:srgbClr val="7030A0"/>
                </a:solidFill>
              </a:rPr>
              <a:t>cause mistakes</a:t>
            </a:r>
            <a:r>
              <a:rPr lang="en-US" baseline="30000" dirty="0"/>
              <a:t>[1]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81CA16-6EB9-264A-AB98-799F46D9A900}"/>
              </a:ext>
            </a:extLst>
          </p:cNvPr>
          <p:cNvSpPr txBox="1"/>
          <p:nvPr/>
        </p:nvSpPr>
        <p:spPr>
          <a:xfrm>
            <a:off x="838201" y="6175553"/>
            <a:ext cx="10085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[1] Gamaleldin  F. Elsayed, Shreya Shankar and Brian Cheung et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al.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2018.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Adversarial Examples that Fool both Human and Computer Vision.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2B385EA-3740-5441-8B54-0B5F7C587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935525"/>
            <a:ext cx="4806042" cy="31667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2AB16D-E87B-8A4E-A1AC-2B439DDD4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729" y="2892028"/>
            <a:ext cx="4572334" cy="291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30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Book Antiqua"/>
              <a:buNone/>
            </a:pPr>
            <a:r>
              <a:rPr lang="en-US" dirty="0">
                <a:solidFill>
                  <a:srgbClr val="000000"/>
                </a:solidFill>
                <a:ea typeface="Book Antiqua"/>
                <a:cs typeface="Book Antiqua"/>
                <a:sym typeface="Book Antiqua"/>
              </a:rPr>
              <a:t>Perturbation-based </a:t>
            </a:r>
            <a:r>
              <a:rPr lang="en-US" dirty="0">
                <a:solidFill>
                  <a:srgbClr val="7030A0"/>
                </a:solidFill>
                <a:ea typeface="Book Antiqua"/>
                <a:cs typeface="Book Antiqua"/>
                <a:sym typeface="Book Antiqua"/>
              </a:rPr>
              <a:t>Adversarial example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42F9FA-CA30-1441-A8BE-A940F64E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1801D-A281-6643-8AF1-A9A8BE9486DE}" type="datetime3">
              <a:rPr lang="en-US" smtClean="0"/>
              <a:t>27 November 2019</a:t>
            </a:fld>
            <a:endParaRPr lang="en-US" dirty="0"/>
          </a:p>
        </p:txBody>
      </p:sp>
      <p:pic>
        <p:nvPicPr>
          <p:cNvPr id="268" name="Google Shape;26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0669" y="3547369"/>
            <a:ext cx="5775782" cy="161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0204" y="2205161"/>
            <a:ext cx="6480553" cy="61166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1"/>
          <p:cNvSpPr txBox="1"/>
          <p:nvPr/>
        </p:nvSpPr>
        <p:spPr>
          <a:xfrm>
            <a:off x="6952570" y="1556228"/>
            <a:ext cx="3410629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a typeface="Calibri"/>
                <a:cs typeface="Calibri"/>
                <a:sym typeface="Calibri"/>
              </a:rPr>
              <a:t>difference between generated sample and original input</a:t>
            </a:r>
            <a:endParaRPr sz="1800" dirty="0"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1"/>
          <p:cNvSpPr txBox="1"/>
          <p:nvPr/>
        </p:nvSpPr>
        <p:spPr>
          <a:xfrm>
            <a:off x="2159589" y="1616662"/>
            <a:ext cx="31347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a typeface="Calibri"/>
                <a:cs typeface="Calibri"/>
                <a:sym typeface="Calibri"/>
              </a:rPr>
              <a:t>x’: adversarial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a typeface="Calibri"/>
                <a:cs typeface="Calibri"/>
                <a:sym typeface="Calibri"/>
              </a:rPr>
              <a:t>f</a:t>
            </a:r>
            <a:r>
              <a:rPr lang="zh-CN" altLang="en-US" sz="1800" dirty="0">
                <a:ea typeface="Calibri"/>
                <a:cs typeface="Calibri"/>
                <a:sym typeface="Calibri"/>
              </a:rPr>
              <a:t>： </a:t>
            </a:r>
            <a:r>
              <a:rPr lang="en-US" altLang="zh-CN" sz="1800" dirty="0">
                <a:ea typeface="Calibri"/>
                <a:cs typeface="Calibri"/>
                <a:sym typeface="Calibri"/>
              </a:rPr>
              <a:t>target model</a:t>
            </a:r>
            <a:endParaRPr lang="en-US" sz="1800" dirty="0"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1"/>
          <p:cNvSpPr txBox="1"/>
          <p:nvPr/>
        </p:nvSpPr>
        <p:spPr>
          <a:xfrm>
            <a:off x="4597325" y="2478016"/>
            <a:ext cx="9787500" cy="11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1"/>
          <p:cNvSpPr txBox="1"/>
          <p:nvPr/>
        </p:nvSpPr>
        <p:spPr>
          <a:xfrm>
            <a:off x="4578740" y="1705196"/>
            <a:ext cx="156982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a typeface="Calibri"/>
                <a:cs typeface="Calibri"/>
                <a:sym typeface="Calibri"/>
              </a:rPr>
              <a:t>ground truth</a:t>
            </a:r>
            <a:endParaRPr sz="1800" dirty="0"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1"/>
          <p:cNvSpPr txBox="1"/>
          <p:nvPr/>
        </p:nvSpPr>
        <p:spPr>
          <a:xfrm>
            <a:off x="1759003" y="2725361"/>
            <a:ext cx="3286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7030A0"/>
                </a:solidFill>
                <a:ea typeface="Calibri"/>
                <a:cs typeface="Calibri"/>
                <a:sym typeface="Calibri"/>
              </a:rPr>
              <a:t>cause misclassification</a:t>
            </a:r>
            <a:endParaRPr sz="2400" dirty="0">
              <a:solidFill>
                <a:srgbClr val="7030A0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1"/>
          <p:cNvSpPr txBox="1"/>
          <p:nvPr/>
        </p:nvSpPr>
        <p:spPr>
          <a:xfrm>
            <a:off x="6774278" y="2667936"/>
            <a:ext cx="39135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7030A0"/>
                </a:solidFill>
                <a:ea typeface="Calibri"/>
                <a:cs typeface="Calibri"/>
                <a:sym typeface="Calibri"/>
              </a:rPr>
              <a:t>keep valid from human eye</a:t>
            </a:r>
            <a:endParaRPr sz="2400" dirty="0">
              <a:solidFill>
                <a:srgbClr val="7030A0"/>
              </a:solidFill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Google Shape;276;p11"/>
              <p:cNvSpPr txBox="1"/>
              <p:nvPr/>
            </p:nvSpPr>
            <p:spPr>
              <a:xfrm>
                <a:off x="1648410" y="5162524"/>
                <a:ext cx="9705390" cy="132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ook Antiqua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ook Antiqua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ook Antiqua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dk1"/>
                    </a:solidFill>
                    <a:ea typeface="Book Antiqua"/>
                    <a:cs typeface="Book Antiqua"/>
                    <a:sym typeface="Book Antiqua"/>
                  </a:rPr>
                  <a:t>(</a:t>
                </a:r>
                <a:r>
                  <a:rPr lang="en-US" sz="2400" b="1" dirty="0">
                    <a:solidFill>
                      <a:schemeClr val="dk1"/>
                    </a:solidFill>
                    <a:ea typeface="Book Antiqua"/>
                    <a:cs typeface="Book Antiqua"/>
                    <a:sym typeface="Book Antiqua"/>
                  </a:rPr>
                  <a:t>x’-x</a:t>
                </a:r>
                <a:r>
                  <a:rPr lang="en-US" sz="2400" dirty="0">
                    <a:solidFill>
                      <a:schemeClr val="dk1"/>
                    </a:solidFill>
                    <a:ea typeface="Book Antiqua"/>
                    <a:cs typeface="Book Antiqua"/>
                    <a:sym typeface="Book Antiqua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ook Antiqua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ook Antiqua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ar-AE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ook Antiqua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ar-AE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ook Antiqua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ook Antiqua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ook Antiqua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ook Antiqua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ar-AE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Book Antiqua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Book Antiqua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Book Antiqua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Book Antiqua"/>
                                  </a:rPr>
                                  <m:t>𝑥</m:t>
                                </m:r>
                                <m:r>
                                  <a:rPr lang="en-US" sz="24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Book Antiqua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Book Antiqua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Book Antiqua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Book Antiqua"/>
                              </a:rPr>
                              <m:t>𝑥𝑖</m:t>
                            </m:r>
                            <m:r>
                              <a:rPr lang="en-US" sz="24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Book Antiqua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Book Antiqua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3000" dirty="0">
                    <a:solidFill>
                      <a:schemeClr val="dk1"/>
                    </a:solidFill>
                    <a:ea typeface="Book Antiqua"/>
                    <a:cs typeface="Calibri"/>
                    <a:sym typeface="Calibri"/>
                  </a:rPr>
                  <a:t> </a:t>
                </a:r>
                <a:r>
                  <a:rPr lang="en-US" sz="3000" dirty="0">
                    <a:solidFill>
                      <a:schemeClr val="dk1"/>
                    </a:solidFill>
                    <a:ea typeface="Book Antiqua"/>
                    <a:cs typeface="Calibri"/>
                    <a:sym typeface="Wingdings" pitchFamily="2" charset="2"/>
                  </a:rPr>
                  <a:t> </a:t>
                </a:r>
                <a:r>
                  <a:rPr lang="en-US" sz="2400" dirty="0">
                    <a:solidFill>
                      <a:schemeClr val="dk1"/>
                    </a:solidFill>
                    <a:ea typeface="Book Antiqua"/>
                    <a:cs typeface="Book Antiqua"/>
                    <a:sym typeface="Book Antiqua"/>
                  </a:rPr>
                  <a:t>the square sum of variation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ook Antiqua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ook Antiqua"/>
                          </a:rPr>
                          <m:t>𝐿</m:t>
                        </m:r>
                      </m:e>
                      <m:sub>
                        <m:r>
                          <a:rPr lang="en-US" sz="24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Book Antiqua"/>
                          </a:rPr>
                          <m:t>∞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ook Antiqua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dk1"/>
                            </a:solidFill>
                            <a:ea typeface="Book Antiqua"/>
                            <a:cs typeface="Book Antiqua"/>
                            <a:sym typeface="Book Antiqua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dk1"/>
                            </a:solidFill>
                            <a:ea typeface="Book Antiqua"/>
                            <a:cs typeface="Book Antiqua"/>
                            <a:sym typeface="Book Antiqua"/>
                          </a:rPr>
                          <m:t>’−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dk1"/>
                            </a:solidFill>
                            <a:ea typeface="Book Antiqua"/>
                            <a:cs typeface="Book Antiqua"/>
                            <a:sym typeface="Book Antiqua"/>
                          </a:rPr>
                          <m:t>x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Book Antiqua"/>
                        <a:cs typeface="Book Antiqua"/>
                        <a:sym typeface="Book Antiqua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Book Antiqua"/>
                            <a:cs typeface="Book Antiqua"/>
                            <a:sym typeface="Book Antiqua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Book Antiqua"/>
                            <a:cs typeface="Book Antiqua"/>
                            <a:sym typeface="Book Antiqua"/>
                          </a:rPr>
                          <m:t>max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Book Antiqua"/>
                            <a:cs typeface="Book Antiqua"/>
                            <a:sym typeface="Book Antiqua"/>
                          </a:rPr>
                          <m:t>|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Book Antiqua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Book Antiqua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Book Antiqua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Book Antiqua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sym typeface="Book Antiqua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Book Antiqua"/>
                              </a:rPr>
                              <m:t>′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sym typeface="Book Antiqua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ook Antiqua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sym typeface="Book Antiqua"/>
                          </a:rPr>
                          <m:t>𝑥𝑖</m:t>
                        </m:r>
                      </m:e>
                    </m:func>
                    <m:r>
                      <a:rPr lang="en-US" sz="24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Book Antiqua"/>
                        <a:cs typeface="Book Antiqua"/>
                        <a:sym typeface="Book Antiqua"/>
                      </a:rPr>
                      <m:t>)|</m:t>
                    </m:r>
                  </m:oMath>
                </a14:m>
                <a:r>
                  <a:rPr lang="en-US" sz="2400" dirty="0">
                    <a:solidFill>
                      <a:schemeClr val="dk1"/>
                    </a:solidFill>
                    <a:ea typeface="Book Antiqua"/>
                    <a:cs typeface="Book Antiqua"/>
                    <a:sym typeface="Book Antiqua"/>
                  </a:rPr>
                  <a:t> </a:t>
                </a:r>
                <a:r>
                  <a:rPr lang="en-US" sz="2400" dirty="0">
                    <a:solidFill>
                      <a:schemeClr val="dk1"/>
                    </a:solidFill>
                    <a:ea typeface="Book Antiqua"/>
                    <a:cs typeface="Book Antiqua"/>
                    <a:sym typeface="Wingdings" pitchFamily="2" charset="2"/>
                  </a:rPr>
                  <a:t> </a:t>
                </a:r>
                <a:r>
                  <a:rPr lang="en-US" sz="2400" dirty="0">
                    <a:solidFill>
                      <a:schemeClr val="dk1"/>
                    </a:solidFill>
                    <a:ea typeface="Book Antiqua"/>
                    <a:cs typeface="Book Antiqua"/>
                    <a:sym typeface="Book Antiqua"/>
                  </a:rPr>
                  <a:t>the maximum of variation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ea typeface="Book Antiqua"/>
                    <a:cs typeface="Book Antiqua"/>
                    <a:sym typeface="Book Antiqua"/>
                  </a:rPr>
                  <a:t>... ...</a:t>
                </a:r>
              </a:p>
              <a:p>
                <a:pPr marL="0" lvl="0" indent="45720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76" name="Google Shape;276;p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410" y="5162524"/>
                <a:ext cx="9705390" cy="1325700"/>
              </a:xfrm>
              <a:prstGeom prst="rect">
                <a:avLst/>
              </a:prstGeom>
              <a:blipFill>
                <a:blip r:embed="rId5"/>
                <a:stretch>
                  <a:fillRect l="-784" t="-33962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D0D7A-61B0-A54B-8538-E89DD0643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</p:spTree>
    <p:extLst>
      <p:ext uri="{BB962C8B-B14F-4D97-AF65-F5344CB8AC3E}">
        <p14:creationId xmlns:p14="http://schemas.microsoft.com/office/powerpoint/2010/main" val="4285154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13670599_0_0"/>
          <p:cNvSpPr txBox="1">
            <a:spLocks noGrp="1"/>
          </p:cNvSpPr>
          <p:nvPr>
            <p:ph type="title"/>
          </p:nvPr>
        </p:nvSpPr>
        <p:spPr>
          <a:xfrm>
            <a:off x="286700" y="1149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Generate adversarial examples</a:t>
            </a:r>
            <a:endParaRPr dirty="0"/>
          </a:p>
        </p:txBody>
      </p:sp>
      <p:sp>
        <p:nvSpPr>
          <p:cNvPr id="28" name="Google Shape;294;g5d13670599_0_0">
            <a:extLst>
              <a:ext uri="{FF2B5EF4-FFF2-40B4-BE49-F238E27FC236}">
                <a16:creationId xmlns:a16="http://schemas.microsoft.com/office/drawing/2014/main" id="{65F1BFCB-8638-304D-9985-49B028C97410}"/>
              </a:ext>
            </a:extLst>
          </p:cNvPr>
          <p:cNvSpPr txBox="1">
            <a:spLocks/>
          </p:cNvSpPr>
          <p:nvPr/>
        </p:nvSpPr>
        <p:spPr>
          <a:xfrm>
            <a:off x="192104" y="2690450"/>
            <a:ext cx="5992175" cy="14037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C00000"/>
                </a:solidFill>
                <a:latin typeface="Book Antiqua" panose="02040602050305030304" pitchFamily="18" charset="0"/>
              </a:rPr>
              <a:t>min the norm under constraint on the loss</a:t>
            </a:r>
          </a:p>
        </p:txBody>
      </p:sp>
      <p:sp>
        <p:nvSpPr>
          <p:cNvPr id="29" name="Google Shape;295;g5d13670599_0_0">
            <a:extLst>
              <a:ext uri="{FF2B5EF4-FFF2-40B4-BE49-F238E27FC236}">
                <a16:creationId xmlns:a16="http://schemas.microsoft.com/office/drawing/2014/main" id="{B6D41474-2DE2-2A4B-85AC-2799633C631F}"/>
              </a:ext>
            </a:extLst>
          </p:cNvPr>
          <p:cNvSpPr txBox="1"/>
          <p:nvPr/>
        </p:nvSpPr>
        <p:spPr>
          <a:xfrm>
            <a:off x="6597537" y="2610175"/>
            <a:ext cx="5267686" cy="72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2400" dirty="0">
                <a:solidFill>
                  <a:srgbClr val="C00000"/>
                </a:solidFill>
                <a:latin typeface="Book Antiqua" panose="02040602050305030304" pitchFamily="18" charset="0"/>
                <a:ea typeface="Calibri"/>
                <a:cs typeface="Calibri"/>
                <a:sym typeface="Calibri"/>
              </a:rPr>
              <a:t>max the loss (constraint on the norm)</a:t>
            </a:r>
            <a:endParaRPr sz="2400" dirty="0">
              <a:solidFill>
                <a:srgbClr val="C00000"/>
              </a:solidFill>
              <a:latin typeface="Book Antiqua" panose="02040602050305030304" pitchFamily="18" charset="0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96;g5d13670599_0_0">
            <a:extLst>
              <a:ext uri="{FF2B5EF4-FFF2-40B4-BE49-F238E27FC236}">
                <a16:creationId xmlns:a16="http://schemas.microsoft.com/office/drawing/2014/main" id="{27E71ED3-D1C6-AE47-9430-4FDAA70B64DE}"/>
              </a:ext>
            </a:extLst>
          </p:cNvPr>
          <p:cNvSpPr txBox="1"/>
          <p:nvPr/>
        </p:nvSpPr>
        <p:spPr>
          <a:xfrm>
            <a:off x="914400" y="1360363"/>
            <a:ext cx="1076025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7030A0"/>
                </a:solidFill>
                <a:latin typeface="Book Antiqua" panose="02040602050305030304" pitchFamily="18" charset="0"/>
              </a:rPr>
              <a:t>1. Maximize the loss function </a:t>
            </a:r>
            <a:r>
              <a:rPr lang="en-US" sz="2400" dirty="0">
                <a:solidFill>
                  <a:schemeClr val="tx1"/>
                </a:solidFill>
                <a:latin typeface="Book Antiqua" panose="02040602050305030304" pitchFamily="18" charset="0"/>
              </a:rPr>
              <a:t>while</a:t>
            </a:r>
            <a:r>
              <a:rPr lang="en-US" sz="2400" dirty="0">
                <a:solidFill>
                  <a:schemeClr val="accent2"/>
                </a:solidFill>
                <a:latin typeface="Book Antiqua" panose="02040602050305030304" pitchFamily="18" charset="0"/>
              </a:rPr>
              <a:t> </a:t>
            </a:r>
            <a:r>
              <a:rPr lang="en-US" sz="2400" dirty="0">
                <a:solidFill>
                  <a:srgbClr val="7030A0"/>
                </a:solidFill>
                <a:latin typeface="Book Antiqua" panose="02040602050305030304" pitchFamily="18" charset="0"/>
              </a:rPr>
              <a:t>2.minimizing the norm of perturbation</a:t>
            </a:r>
            <a:endParaRPr sz="2400" dirty="0">
              <a:solidFill>
                <a:srgbClr val="7030A0"/>
              </a:solidFill>
              <a:latin typeface="Book Antiqua" panose="02040602050305030304" pitchFamily="18" charset="0"/>
            </a:endParaRPr>
          </a:p>
        </p:txBody>
      </p:sp>
      <p:pic>
        <p:nvPicPr>
          <p:cNvPr id="31" name="Google Shape;297;g5d13670599_0_0">
            <a:extLst>
              <a:ext uri="{FF2B5EF4-FFF2-40B4-BE49-F238E27FC236}">
                <a16:creationId xmlns:a16="http://schemas.microsoft.com/office/drawing/2014/main" id="{A12D5552-FB87-E34A-84DD-FBEA87D06D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790" y="1968425"/>
            <a:ext cx="7204813" cy="7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298;g5d13670599_0_0">
            <a:extLst>
              <a:ext uri="{FF2B5EF4-FFF2-40B4-BE49-F238E27FC236}">
                <a16:creationId xmlns:a16="http://schemas.microsoft.com/office/drawing/2014/main" id="{1E2BC508-2407-8547-B52E-2ECA2B3AC00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8985" y="3300237"/>
            <a:ext cx="3792725" cy="104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99;g5d13670599_0_0">
            <a:extLst>
              <a:ext uri="{FF2B5EF4-FFF2-40B4-BE49-F238E27FC236}">
                <a16:creationId xmlns:a16="http://schemas.microsoft.com/office/drawing/2014/main" id="{42BBE259-6A2A-394A-BE6E-6622D1D7D28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575" y="3690049"/>
            <a:ext cx="5872748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00;g5d13670599_0_0">
            <a:extLst>
              <a:ext uri="{FF2B5EF4-FFF2-40B4-BE49-F238E27FC236}">
                <a16:creationId xmlns:a16="http://schemas.microsoft.com/office/drawing/2014/main" id="{9F48AD2B-BDF8-BD41-BF20-2D0906033949}"/>
              </a:ext>
            </a:extLst>
          </p:cNvPr>
          <p:cNvSpPr txBox="1"/>
          <p:nvPr/>
        </p:nvSpPr>
        <p:spPr>
          <a:xfrm>
            <a:off x="561925" y="5091300"/>
            <a:ext cx="52698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ook Antiqua" panose="02040602050305030304" pitchFamily="18" charset="0"/>
                <a:ea typeface="Calibri"/>
                <a:cs typeface="Calibri"/>
                <a:sym typeface="Calibri"/>
              </a:rPr>
              <a:t>L</a:t>
            </a:r>
            <a:r>
              <a:rPr lang="en-US" sz="2400" baseline="-25000" dirty="0">
                <a:latin typeface="Book Antiqua" panose="02040602050305030304" pitchFamily="18" charset="0"/>
                <a:ea typeface="Calibri"/>
                <a:cs typeface="Calibri"/>
                <a:sym typeface="Calibri"/>
              </a:rPr>
              <a:t>2</a:t>
            </a:r>
            <a:r>
              <a:rPr lang="en-US" sz="2400" dirty="0">
                <a:latin typeface="Book Antiqua" panose="02040602050305030304" pitchFamily="18" charset="0"/>
                <a:ea typeface="Calibri"/>
                <a:cs typeface="Calibri"/>
                <a:sym typeface="Calibri"/>
              </a:rPr>
              <a:t> attack</a:t>
            </a:r>
            <a:endParaRPr sz="2400" dirty="0">
              <a:latin typeface="Book Antiqua" panose="02040602050305030304" pitchFamily="18" charset="0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Book Antiqua" panose="02040602050305030304" pitchFamily="18" charset="0"/>
                <a:ea typeface="Calibri"/>
                <a:cs typeface="Calibri"/>
                <a:sym typeface="Calibri"/>
              </a:rPr>
              <a:t>C&amp;W attack </a:t>
            </a:r>
            <a:r>
              <a:rPr lang="en-US" dirty="0">
                <a:latin typeface="Book Antiqua" panose="02040602050305030304" pitchFamily="18" charset="0"/>
                <a:ea typeface="Calibri"/>
                <a:cs typeface="Calibri"/>
                <a:sym typeface="Calibri"/>
              </a:rPr>
              <a:t>(Carlini &amp; Wagner, 2017)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ook Antiqua" panose="02040602050305030304" pitchFamily="18" charset="0"/>
                <a:cs typeface="Calibri"/>
                <a:sym typeface="Calibri"/>
              </a:rPr>
              <a:t>search hype-parameter c → </a:t>
            </a:r>
            <a:r>
              <a:rPr lang="en-US" sz="2400" dirty="0">
                <a:solidFill>
                  <a:schemeClr val="accent2"/>
                </a:solidFill>
                <a:latin typeface="Book Antiqua" panose="02040602050305030304" pitchFamily="18" charset="0"/>
                <a:cs typeface="Calibri"/>
                <a:sym typeface="Calibri"/>
              </a:rPr>
              <a:t>slow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Book Antiqua" panose="02040602050305030304" pitchFamily="18" charset="0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301;g5d13670599_0_0">
                <a:extLst>
                  <a:ext uri="{FF2B5EF4-FFF2-40B4-BE49-F238E27FC236}">
                    <a16:creationId xmlns:a16="http://schemas.microsoft.com/office/drawing/2014/main" id="{F1478CB7-7B16-EE40-9207-193C6E1D18AA}"/>
                  </a:ext>
                </a:extLst>
              </p:cNvPr>
              <p:cNvSpPr txBox="1"/>
              <p:nvPr/>
            </p:nvSpPr>
            <p:spPr>
              <a:xfrm>
                <a:off x="6422475" y="5630375"/>
                <a:ext cx="5573700" cy="124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smtClean="0"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bPr>
                      <m:e>
                        <m:r>
                          <a:rPr lang="ar-AE" sz="2400" b="0" i="1" smtClean="0"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  <a:sym typeface="Calibri"/>
                          </a:rPr>
                          <m:t>∞</m:t>
                        </m:r>
                      </m:sub>
                    </m:sSub>
                  </m:oMath>
                </a14:m>
                <a:r>
                  <a:rPr lang="ar-AE" sz="2400" dirty="0">
                    <a:latin typeface="Book Antiqua" panose="02040602050305030304" pitchFamily="18" charset="0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400" dirty="0">
                    <a:latin typeface="Book Antiqua" panose="02040602050305030304" pitchFamily="18" charset="0"/>
                    <a:ea typeface="Calibri"/>
                    <a:cs typeface="Calibri"/>
                    <a:sym typeface="Calibri"/>
                  </a:rPr>
                  <a:t>attack, fast</a:t>
                </a:r>
              </a:p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Book Antiqua" panose="02040602050305030304" pitchFamily="18" charset="0"/>
                    <a:ea typeface="Calibri"/>
                    <a:cs typeface="Calibri"/>
                    <a:sym typeface="Calibri"/>
                  </a:rPr>
                  <a:t>PGD attack </a:t>
                </a:r>
                <a:r>
                  <a:rPr lang="en-US" dirty="0">
                    <a:latin typeface="Book Antiqua" panose="02040602050305030304" pitchFamily="18" charset="0"/>
                    <a:ea typeface="Calibri"/>
                    <a:cs typeface="Calibri"/>
                    <a:sym typeface="Calibri"/>
                  </a:rPr>
                  <a:t>(Goodfellow et al., 2015</a:t>
                </a:r>
                <a:r>
                  <a:rPr lang="zh-CN" altLang="en-US" dirty="0">
                    <a:latin typeface="Book Antiqua" panose="02040602050305030304" pitchFamily="18" charset="0"/>
                    <a:ea typeface="Calibri"/>
                    <a:cs typeface="Calibri"/>
                    <a:sym typeface="Calibri"/>
                  </a:rPr>
                  <a:t>；</a:t>
                </a:r>
                <a:r>
                  <a:rPr lang="en-US" dirty="0">
                    <a:latin typeface="Book Antiqua" panose="02040602050305030304" pitchFamily="18" charset="0"/>
                    <a:ea typeface="Calibri"/>
                    <a:cs typeface="Calibri"/>
                    <a:sym typeface="Calibri"/>
                  </a:rPr>
                  <a:t>Kurakin et al., 2016; Madry et al., 2018)) </a:t>
                </a:r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</a:pPr>
                <a:endParaRPr dirty="0">
                  <a:latin typeface="Book Antiqua" panose="02040602050305030304" pitchFamily="18" charset="0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5" name="Google Shape;301;g5d13670599_0_0">
                <a:extLst>
                  <a:ext uri="{FF2B5EF4-FFF2-40B4-BE49-F238E27FC236}">
                    <a16:creationId xmlns:a16="http://schemas.microsoft.com/office/drawing/2014/main" id="{F1478CB7-7B16-EE40-9207-193C6E1D1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475" y="5630375"/>
                <a:ext cx="5573700" cy="1249800"/>
              </a:xfrm>
              <a:prstGeom prst="rect">
                <a:avLst/>
              </a:prstGeom>
              <a:blipFill>
                <a:blip r:embed="rId6"/>
                <a:stretch>
                  <a:fillRect l="-13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Google Shape;303;g5d13670599_0_0">
            <a:extLst>
              <a:ext uri="{FF2B5EF4-FFF2-40B4-BE49-F238E27FC236}">
                <a16:creationId xmlns:a16="http://schemas.microsoft.com/office/drawing/2014/main" id="{C13B116C-68CD-A24E-A599-8C08EA87BD20}"/>
              </a:ext>
            </a:extLst>
          </p:cNvPr>
          <p:cNvSpPr txBox="1"/>
          <p:nvPr/>
        </p:nvSpPr>
        <p:spPr>
          <a:xfrm>
            <a:off x="3907129" y="4347606"/>
            <a:ext cx="2515345" cy="240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Book Antiqua" panose="02040602050305030304" pitchFamily="18" charset="0"/>
                <a:ea typeface="Calibri"/>
                <a:cs typeface="Calibri"/>
                <a:sym typeface="Calibri"/>
              </a:rPr>
              <a:t>J: distance function</a:t>
            </a:r>
            <a:endParaRPr dirty="0">
              <a:latin typeface="Book Antiqua" panose="02040602050305030304" pitchFamily="18" charset="0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04;g5d13670599_0_0">
            <a:extLst>
              <a:ext uri="{FF2B5EF4-FFF2-40B4-BE49-F238E27FC236}">
                <a16:creationId xmlns:a16="http://schemas.microsoft.com/office/drawing/2014/main" id="{FB73B828-6F91-6843-B5C9-6D9D105D357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6521" y="4588299"/>
            <a:ext cx="3250980" cy="9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Date Placeholder 2">
            <a:extLst>
              <a:ext uri="{FF2B5EF4-FFF2-40B4-BE49-F238E27FC236}">
                <a16:creationId xmlns:a16="http://schemas.microsoft.com/office/drawing/2014/main" id="{2A0ED4FD-075A-B54A-A609-213CA69B2A4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</p:spPr>
        <p:txBody>
          <a:bodyPr/>
          <a:lstStyle/>
          <a:p>
            <a:fld id="{4370CB7F-E2A3-5945-A63D-23B72CB4FBFB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25B15B-01F0-9E4F-A880-B6CE25FE7F4F}"/>
              </a:ext>
            </a:extLst>
          </p:cNvPr>
          <p:cNvSpPr/>
          <p:nvPr/>
        </p:nvSpPr>
        <p:spPr>
          <a:xfrm>
            <a:off x="6315075" y="2486025"/>
            <a:ext cx="5681100" cy="4394150"/>
          </a:xfrm>
          <a:prstGeom prst="rect">
            <a:avLst/>
          </a:prstGeom>
          <a:solidFill>
            <a:srgbClr val="7030A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25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76CF1-E63E-5744-9B2F-D8442E668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27" y="341062"/>
            <a:ext cx="10515600" cy="1325563"/>
          </a:xfrm>
        </p:spPr>
        <p:txBody>
          <a:bodyPr/>
          <a:lstStyle/>
          <a:p>
            <a:r>
              <a:rPr lang="en-US" dirty="0"/>
              <a:t>Preliminaries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7F718-4C94-BE4E-8ECD-56830EA40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Adversarial examples</a:t>
            </a:r>
          </a:p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PGD-based attack</a:t>
            </a:r>
          </a:p>
          <a:p>
            <a:r>
              <a:rPr lang="en-US" b="0" dirty="0">
                <a:solidFill>
                  <a:srgbClr val="7030A0"/>
                </a:solidFill>
              </a:rPr>
              <a:t>PGD-based Adversarial training </a:t>
            </a: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B9A7C-EE3D-9C4F-8F95-BB3935460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376B4-F2D6-FC43-AC93-9E7A183D3E2F}" type="datetime3">
              <a:rPr lang="en-US" smtClean="0"/>
              <a:t>27 November 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A13B1-B8C5-974F-A8C2-9C5CFF5EB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adversarial training for free!</a:t>
            </a:r>
          </a:p>
        </p:txBody>
      </p:sp>
    </p:spTree>
    <p:extLst>
      <p:ext uri="{BB962C8B-B14F-4D97-AF65-F5344CB8AC3E}">
        <p14:creationId xmlns:p14="http://schemas.microsoft.com/office/powerpoint/2010/main" val="3169046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16443</TotalTime>
  <Words>1154</Words>
  <Application>Microsoft Macintosh PowerPoint</Application>
  <PresentationFormat>Widescreen</PresentationFormat>
  <Paragraphs>201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等线</vt:lpstr>
      <vt:lpstr>等线 Light</vt:lpstr>
      <vt:lpstr>Arial</vt:lpstr>
      <vt:lpstr>Book Antiqua</vt:lpstr>
      <vt:lpstr>Calibri</vt:lpstr>
      <vt:lpstr>Calibri Light</vt:lpstr>
      <vt:lpstr>Cambria Math</vt:lpstr>
      <vt:lpstr>Wingdings</vt:lpstr>
      <vt:lpstr>Office Theme</vt:lpstr>
      <vt:lpstr>Adversarial Training for Free!</vt:lpstr>
      <vt:lpstr>Outline</vt:lpstr>
      <vt:lpstr>Preliminaries &amp; Motivation</vt:lpstr>
      <vt:lpstr>DNN’s phenomenal success</vt:lpstr>
      <vt:lpstr>DNN is vulnerable</vt:lpstr>
      <vt:lpstr>Adversarial examples?</vt:lpstr>
      <vt:lpstr>Perturbation-based Adversarial example</vt:lpstr>
      <vt:lpstr>Generate adversarial examples</vt:lpstr>
      <vt:lpstr>Preliminaries</vt:lpstr>
      <vt:lpstr>How to defense PGD-based adversarial examples</vt:lpstr>
      <vt:lpstr>Outline</vt:lpstr>
      <vt:lpstr>How to speedup adversarial training</vt:lpstr>
      <vt:lpstr>mini-batch replay m</vt:lpstr>
      <vt:lpstr>Outline</vt:lpstr>
      <vt:lpstr>Results on CIFAR10/100(1)</vt:lpstr>
      <vt:lpstr>Results on CIFAR10/100(2)</vt:lpstr>
      <vt:lpstr>Results on ImageNet(1)</vt:lpstr>
      <vt:lpstr>Results on ImageNet(2)</vt:lpstr>
      <vt:lpstr>Results on ImageNet(2)</vt:lpstr>
      <vt:lpstr>Results on ImageNet(3)</vt:lpstr>
      <vt:lpstr>Outline</vt:lpstr>
      <vt:lpstr>Does “free” training behave like standard adversarial training?（1）</vt:lpstr>
      <vt:lpstr>Does “free” training behave like standard adversarial training?（2）</vt:lpstr>
      <vt:lpstr>Outline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pang dan</dc:creator>
  <cp:lastModifiedBy>pang dan</cp:lastModifiedBy>
  <cp:revision>25</cp:revision>
  <dcterms:created xsi:type="dcterms:W3CDTF">2019-11-15T06:04:51Z</dcterms:created>
  <dcterms:modified xsi:type="dcterms:W3CDTF">2019-11-27T01:59:28Z</dcterms:modified>
</cp:coreProperties>
</file>